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0" r:id="rId14"/>
    <p:sldId id="257" r:id="rId15"/>
    <p:sldId id="261" r:id="rId16"/>
    <p:sldId id="258" r:id="rId17"/>
    <p:sldId id="262" r:id="rId18"/>
    <p:sldId id="274" r:id="rId19"/>
    <p:sldId id="259" r:id="rId20"/>
    <p:sldId id="275" r:id="rId21"/>
    <p:sldId id="280" r:id="rId22"/>
    <p:sldId id="277" r:id="rId23"/>
    <p:sldId id="279" r:id="rId24"/>
    <p:sldId id="276" r:id="rId25"/>
    <p:sldId id="27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125EB-E347-4171-B40C-B30CCBA4F1B9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FDAF-5DDB-45DA-96C0-C6B9D6C9A8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505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 smtClean="0"/>
              <a:t>慕尼黑</a:t>
            </a:r>
            <a:r>
              <a:rPr lang="zh-CN" altLang="en-US" dirty="0" smtClean="0"/>
              <a:t>联邦国防军大学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FDAF-5DDB-45DA-96C0-C6B9D6C9A8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7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香港中文大学，</a:t>
            </a:r>
            <a:r>
              <a:rPr lang="en-US" altLang="zh-CN" dirty="0" err="1" smtClean="0"/>
              <a:t>sensetime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FDAF-5DDB-45DA-96C0-C6B9D6C9A8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1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FDAF-5DDB-45DA-96C0-C6B9D6C9A8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14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FDAF-5DDB-45DA-96C0-C6B9D6C9A8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019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逆卷积可用于</a:t>
            </a:r>
            <a:r>
              <a:rPr lang="en-US" altLang="zh-CN" dirty="0" smtClean="0"/>
              <a:t>GAN(Generative Adversarial Network)</a:t>
            </a:r>
            <a:r>
              <a:rPr lang="zh-CN" altLang="en-US" dirty="0" smtClean="0"/>
              <a:t>生成图片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FDAF-5DDB-45DA-96C0-C6B9D6C9A8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724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FDAF-5DDB-45DA-96C0-C6B9D6C9A8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3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2CDD-4501-4522-ACB0-E971345D9F75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54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CC59-41FA-46AE-8E00-6E44D6746323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6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36E7-A420-4911-A7C9-A734615F61F3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13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B36-E4CA-4AB7-B026-B480805E07ED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3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E6FD-4542-4A9F-A318-BE66F491E3BD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29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3443-187B-4EDE-ACEB-8983B76CA0E5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9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4A45-0AE6-4398-8B18-FEB2F90C1CD5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41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4CEA-837A-4303-968D-98C94447BBD8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986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480E9-E288-4FB1-80B5-E00870DB6C93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90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F421A-A127-4793-AE9C-D82C03AE833A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05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7F59-EA90-4CCF-9D09-8C7879776667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02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65663-7439-4718-AD97-96E8F5C655CE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E0029-434B-422D-8394-136286F59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13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4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Fully Convolutional Networks</a:t>
            </a:r>
            <a:br>
              <a:rPr lang="en-US" altLang="zh-CN" sz="4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zh-CN" sz="4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for Semantic Segmentation</a:t>
            </a:r>
            <a:endParaRPr lang="zh-CN" altLang="en-US" sz="4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516390"/>
            <a:ext cx="9144000" cy="2205085"/>
          </a:xfrm>
        </p:spPr>
        <p:txBody>
          <a:bodyPr>
            <a:noAutofit/>
          </a:bodyPr>
          <a:lstStyle/>
          <a:p>
            <a:r>
              <a:rPr lang="en-US" altLang="zh-CN" dirty="0"/>
              <a:t>Jonathan Long* Evan </a:t>
            </a:r>
            <a:r>
              <a:rPr lang="en-US" altLang="zh-CN" dirty="0" err="1"/>
              <a:t>Shelhamer</a:t>
            </a:r>
            <a:r>
              <a:rPr lang="en-US" altLang="zh-CN" dirty="0"/>
              <a:t>* Trevor </a:t>
            </a:r>
            <a:r>
              <a:rPr lang="en-US" altLang="zh-CN" dirty="0" smtClean="0"/>
              <a:t>Darrell</a:t>
            </a:r>
          </a:p>
          <a:p>
            <a:r>
              <a:rPr lang="en-US" altLang="zh-CN" dirty="0"/>
              <a:t>UC </a:t>
            </a:r>
            <a:r>
              <a:rPr lang="en-US" altLang="zh-CN" dirty="0" smtClean="0"/>
              <a:t>Berkeley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971" y="11810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深度学习技术讨论会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59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0" y="1382253"/>
            <a:ext cx="12072800" cy="424062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123950" y="140539"/>
            <a:ext cx="99441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end-­to-­end, pixels-­to-­</a:t>
            </a:r>
            <a:r>
              <a:rPr lang="en-US" altLang="zh-CN" sz="4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pixels network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22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err="1" smtClean="0"/>
              <a:t>Convolutionalize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proven classification </a:t>
            </a:r>
            <a:r>
              <a:rPr lang="en-US" altLang="zh-CN" sz="2400" dirty="0" smtClean="0"/>
              <a:t>architectures: </a:t>
            </a:r>
            <a:r>
              <a:rPr lang="en-US" altLang="zh-CN" sz="2400" dirty="0" err="1" smtClean="0"/>
              <a:t>AlexNet</a:t>
            </a:r>
            <a:r>
              <a:rPr lang="en-US" altLang="zh-CN" sz="2400" dirty="0"/>
              <a:t>, VGG, and </a:t>
            </a:r>
            <a:r>
              <a:rPr lang="en-US" altLang="zh-CN" sz="2400" dirty="0" err="1"/>
              <a:t>GoogLeNet</a:t>
            </a:r>
            <a:r>
              <a:rPr lang="en-US" altLang="zh-CN" sz="2400" dirty="0"/>
              <a:t> (reimplementation)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smtClean="0"/>
              <a:t>Remove </a:t>
            </a:r>
            <a:r>
              <a:rPr lang="en-US" altLang="zh-CN" sz="2400" dirty="0"/>
              <a:t>classification layer and convert all </a:t>
            </a:r>
            <a:r>
              <a:rPr lang="en-US" altLang="zh-CN" sz="2400" dirty="0" smtClean="0"/>
              <a:t>fully connected </a:t>
            </a:r>
            <a:r>
              <a:rPr lang="en-US" altLang="zh-CN" sz="2400" dirty="0"/>
              <a:t>layers to convolutions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smtClean="0"/>
              <a:t>Append </a:t>
            </a:r>
            <a:r>
              <a:rPr lang="en-US" altLang="zh-CN" sz="2400" dirty="0"/>
              <a:t>1x1 convolution with channel dimensions </a:t>
            </a:r>
            <a:r>
              <a:rPr lang="en-US" altLang="zh-CN" sz="2400" dirty="0" smtClean="0"/>
              <a:t>and predict </a:t>
            </a:r>
            <a:r>
              <a:rPr lang="en-US" altLang="zh-CN" sz="2400" dirty="0"/>
              <a:t>scores at each of the coarse output locations (</a:t>
            </a:r>
            <a:r>
              <a:rPr lang="en-US" altLang="zh-CN" sz="2400" dirty="0" smtClean="0"/>
              <a:t>21 categories </a:t>
            </a:r>
            <a:r>
              <a:rPr lang="en-US" altLang="zh-CN" sz="2400" dirty="0"/>
              <a:t>+ background for PASCAL</a:t>
            </a:r>
            <a:r>
              <a:rPr lang="en-US" altLang="zh-CN" sz="2400" dirty="0" smtClean="0"/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err="1"/>
              <a:t>Upsampling</a:t>
            </a:r>
            <a:r>
              <a:rPr lang="en-US" altLang="zh-CN" sz="2400" dirty="0"/>
              <a:t> via </a:t>
            </a:r>
            <a:r>
              <a:rPr lang="en-US" altLang="zh-CN" sz="2400" dirty="0" smtClean="0">
                <a:solidFill>
                  <a:srgbClr val="FF0000"/>
                </a:solidFill>
              </a:rPr>
              <a:t>deconvolution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152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Classifier to Dense FCN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68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Cast ILSVRC classifiers into FCNs and </a:t>
            </a:r>
            <a:r>
              <a:rPr lang="en-US" altLang="zh-CN" sz="2400" dirty="0" smtClean="0"/>
              <a:t>compare performance </a:t>
            </a:r>
            <a:r>
              <a:rPr lang="en-US" altLang="zh-CN" sz="2400" dirty="0"/>
              <a:t>on validation set of PASCAL 2011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152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Classifier to Dense FCN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86" y="2919342"/>
            <a:ext cx="6971428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8075" y="2906470"/>
            <a:ext cx="4916324" cy="3016025"/>
          </a:xfrm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The </a:t>
            </a:r>
            <a:r>
              <a:rPr lang="en-US" altLang="zh-CN" sz="2400" dirty="0"/>
              <a:t>size of output layer </a:t>
            </a:r>
            <a:r>
              <a:rPr lang="en-US" altLang="zh-CN" sz="2400" dirty="0" smtClean="0"/>
              <a:t>is larger </a:t>
            </a:r>
            <a:r>
              <a:rPr lang="en-US" altLang="zh-CN" sz="2400" dirty="0"/>
              <a:t>than that of input.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Densify </a:t>
            </a:r>
            <a:r>
              <a:rPr lang="en-US" altLang="zh-CN" sz="2400" dirty="0"/>
              <a:t>sparse activations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Conceptually </a:t>
            </a:r>
            <a:r>
              <a:rPr lang="en-US" altLang="zh-CN" sz="2400" dirty="0"/>
              <a:t>similar </a:t>
            </a:r>
            <a:r>
              <a:rPr lang="en-US" altLang="zh-CN" sz="2400" dirty="0" smtClean="0"/>
              <a:t>to convolution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Bases </a:t>
            </a:r>
            <a:r>
              <a:rPr lang="en-US" altLang="zh-CN" sz="2400" dirty="0"/>
              <a:t>to reconstruct shape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804" y="3159740"/>
            <a:ext cx="6385196" cy="223521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421641" y="158442"/>
            <a:ext cx="9348717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Learnable </a:t>
            </a:r>
            <a:r>
              <a:rPr lang="en-US" altLang="zh-CN" sz="40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Upsampling</a:t>
            </a:r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“Deconvolution”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8866" y="1200882"/>
            <a:ext cx="10534934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逆卷积（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Deconvolution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）相对于卷积在神经网络结构的正向和反向传播中做相反的运算。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462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56809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正向传播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830" y="2317898"/>
            <a:ext cx="2324100" cy="246697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945244" y="2102311"/>
            <a:ext cx="7832996" cy="2797048"/>
            <a:chOff x="945244" y="2662423"/>
            <a:chExt cx="6467528" cy="2797048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945244" y="2662423"/>
              <a:ext cx="6467528" cy="2797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 4x4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，卷积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Kernel=3x3, Stride=1, 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=2x2</a:t>
              </a:r>
              <a:endPara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输入矩阵</a:t>
              </a:r>
              <a:r>
                <a:rPr lang="zh-CN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可展开为16维向量，记作  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输出矩阵</a:t>
              </a:r>
              <a:r>
                <a:rPr lang="zh-CN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可展开为4维向量，记作  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卷积</a:t>
              </a:r>
              <a:r>
                <a:rPr lang="zh-CN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运算可表示为</a:t>
              </a:r>
            </a:p>
          </p:txBody>
        </p:sp>
        <p:pic>
          <p:nvPicPr>
            <p:cNvPr id="1030" name="Picture 6" descr="x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424" y="3797985"/>
              <a:ext cx="180652" cy="161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744" y="4231035"/>
              <a:ext cx="160581" cy="230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y = Cx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118" y="4751582"/>
              <a:ext cx="1063847" cy="32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58" y="4990477"/>
            <a:ext cx="10078356" cy="1360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079960" y="5486284"/>
                <a:ext cx="7153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60" y="5486284"/>
                <a:ext cx="71539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1421641" y="158442"/>
            <a:ext cx="9348717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Learnable </a:t>
            </a:r>
            <a:r>
              <a:rPr lang="en-US" altLang="zh-CN" sz="40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Upsampling</a:t>
            </a:r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“Deconvolution”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62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33985" y="2276679"/>
            <a:ext cx="8789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已知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\frac{\partial Loss}{\partial y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61" y="2269265"/>
            <a:ext cx="575967" cy="49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\frac{\partial Loss}{\partial x} =&#10;\begin{bmatrix}&#10;    \frac{\partial Loss}{\partial x_1} \\&#10;    \frac{\partial Loss}{\partial x_2} \\&#10;    \hdotsfor{1} \\&#10;    \frac{\partial Loss}{\partial x_n} \\&#10;\end{bmatrix}&#10;= &#10;\begin{bmatrix}&#10;    C_{*,1}^T\frac{\partial Loss}{\partial y} \\&#10;    C_{*,2}^T\frac{\partial Loss}{\partial y} \\&#10;    \hdotsfor{1} \\&#10;    C_{*,n}^T\frac{\partial Loss}{\partial y} \\&#10;\end{bmatrix}&#10;=&#10;\begin{bmatrix}&#10;    C_{*,1}^T \\&#10;    C_{*,2}^T \\&#10;    \hdotsfor{1} \\&#10;    C_{*,n}^T \\&#10;\end{bmatrix} \frac{\partial Loss}{\partial y}&#10;=&#10;C^T \frac{\partial Loss}{\partial y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62" y="4017642"/>
            <a:ext cx="6615119" cy="128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frac{\partial Loss}{\partial x_j} =&#10;\sum_i \frac{\partial Loss}{\partial y_i} \frac{\partial y_i}{\partial x_j} = \sum_i \frac{\partial Loss}{\partial y_i} C_{i,j}  = \frac{\partial Loss}{\partial y} \cdot C_{*,j} = C_{*,j}^T \frac{\partial Loss}{\partial y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62" y="3127278"/>
            <a:ext cx="7346807" cy="62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233985" y="5830895"/>
            <a:ext cx="99483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所谓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逆卷积其实就是正向时左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乘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反向时左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乘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运算。 </a:t>
            </a:r>
          </a:p>
        </p:txBody>
      </p:sp>
      <p:pic>
        <p:nvPicPr>
          <p:cNvPr id="2055" name="Picture 7" descr="C^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690" y="5839653"/>
            <a:ext cx="388997" cy="33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009649" y="158442"/>
            <a:ext cx="10172702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Learnable </a:t>
            </a:r>
            <a:r>
              <a:rPr lang="en-US" altLang="zh-CN" sz="40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Upsampling</a:t>
            </a:r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“Deconvolution”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838200" y="16568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反向传播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03" y="5877153"/>
            <a:ext cx="352882" cy="2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1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03" y="2444750"/>
            <a:ext cx="3762375" cy="42767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2" y="2679700"/>
            <a:ext cx="3276600" cy="36766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72455" y="1483461"/>
            <a:ext cx="5270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反卷积：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 = 3, stride =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input=2×2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output=4×4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67902" y="1483461"/>
            <a:ext cx="5184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反卷积：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 = 3, stride =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Input=3×3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output=5×5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1047749" y="158442"/>
            <a:ext cx="10096502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Learnable </a:t>
            </a:r>
            <a:r>
              <a:rPr lang="en-US" altLang="zh-CN" sz="40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Upsampling</a:t>
            </a:r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“Deconvolution”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38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38" y="4848110"/>
            <a:ext cx="8904762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1725138" y="1128995"/>
            <a:ext cx="91905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× Bad </a:t>
            </a:r>
            <a:r>
              <a:rPr lang="en-US" altLang="zh-CN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name</a:t>
            </a:r>
          </a:p>
          <a:p>
            <a:pPr lvl="1"/>
            <a:r>
              <a:rPr lang="en-US" altLang="zh-CN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en-US" altLang="zh-CN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Deconvolution” is a bad name, already defined as “inverse of convolution”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√ </a:t>
            </a:r>
            <a:r>
              <a:rPr lang="en-US" altLang="zh-CN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Better </a:t>
            </a:r>
            <a:r>
              <a:rPr lang="en-US" altLang="zh-CN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names:</a:t>
            </a:r>
          </a:p>
          <a:p>
            <a:pPr lvl="1"/>
            <a:r>
              <a:rPr lang="en-US" altLang="zh-CN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convolution transpose,</a:t>
            </a:r>
          </a:p>
          <a:p>
            <a:pPr lvl="1"/>
            <a:r>
              <a:rPr lang="en-US" altLang="zh-CN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backward </a:t>
            </a:r>
            <a:r>
              <a:rPr lang="en-US" altLang="zh-CN" sz="2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strided</a:t>
            </a:r>
            <a:r>
              <a:rPr lang="en-US" altLang="zh-CN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convolution,</a:t>
            </a:r>
          </a:p>
          <a:p>
            <a:pPr lvl="1"/>
            <a:r>
              <a:rPr lang="en-US" altLang="zh-CN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1/2 </a:t>
            </a:r>
            <a:r>
              <a:rPr lang="en-US" altLang="zh-CN" sz="2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strided</a:t>
            </a:r>
            <a:r>
              <a:rPr lang="en-US" altLang="zh-CN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convolution,</a:t>
            </a:r>
          </a:p>
          <a:p>
            <a:pPr lvl="1"/>
            <a:r>
              <a:rPr lang="en-US" altLang="zh-CN" sz="2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upconvolution</a:t>
            </a:r>
            <a:endParaRPr lang="zh-CN" alt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971549" y="158442"/>
            <a:ext cx="10248902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Learnable </a:t>
            </a:r>
            <a:r>
              <a:rPr lang="en-US" altLang="zh-CN" sz="40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Upsampling</a:t>
            </a:r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“Deconvolution”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2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87355" y="1319495"/>
            <a:ext cx="9271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combine </a:t>
            </a:r>
            <a:r>
              <a:rPr lang="en-US" altLang="zh-CN" sz="2400" i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where</a:t>
            </a:r>
            <a:r>
              <a:rPr lang="en-US" altLang="zh-CN" sz="24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(local, shallow) with </a:t>
            </a:r>
            <a:r>
              <a:rPr lang="en-US" altLang="zh-CN" sz="2400" i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what </a:t>
            </a:r>
            <a:r>
              <a:rPr lang="en-US" altLang="zh-CN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(global, deep)</a:t>
            </a:r>
            <a:endParaRPr lang="zh-CN" alt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421641" y="158442"/>
            <a:ext cx="9348717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spectrum of deep features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2" y="2058670"/>
            <a:ext cx="11085714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8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3" y="1196627"/>
            <a:ext cx="11919171" cy="4943526"/>
          </a:xfrm>
          <a:prstGeom prst="rect">
            <a:avLst/>
          </a:prstGeom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1421641" y="158442"/>
            <a:ext cx="9348717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skip layers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67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mentation of Camera Images for Continuous Stereo Camera Calibration in Urban Scenar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421641" y="158442"/>
            <a:ext cx="9348717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skip layer refinement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64" y="1932099"/>
            <a:ext cx="11243346" cy="408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4275" y="1201341"/>
            <a:ext cx="109514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Input images with arbitrary sizes</a:t>
            </a:r>
            <a:endParaRPr lang="en-US" altLang="zh-CN" sz="2400" b="0" i="0" u="none" strike="noStrike" baseline="0" dirty="0" smtClean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Reinterpret standard classification </a:t>
            </a:r>
            <a:r>
              <a:rPr lang="en-US" altLang="zh-CN" sz="2400" b="0" i="0" u="none" strike="noStrike" baseline="0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convnets</a:t>
            </a:r>
            <a:r>
              <a:rPr lang="en-US" altLang="zh-CN" sz="2400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as “Fully convolutional” networks (FCN) for semantic segmentation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Use </a:t>
            </a:r>
            <a:r>
              <a:rPr lang="en-US" altLang="zh-CN" sz="2400" b="0" i="0" u="none" strike="noStrike" baseline="0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AlexNet</a:t>
            </a:r>
            <a:r>
              <a:rPr lang="en-US" altLang="zh-CN" sz="2400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, VGG, and </a:t>
            </a:r>
            <a:r>
              <a:rPr lang="en-US" altLang="zh-CN" sz="2400" b="0" i="0" u="none" strike="noStrike" baseline="0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GoogleNet</a:t>
            </a:r>
            <a:r>
              <a:rPr lang="en-US" altLang="zh-CN" sz="2400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in experiments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Novel architecture: combine information from different layers for segmentation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State-of-the-art segmentation for PASCAL VOC 2011/2012, NYUDv2, and SIFT Flow at the time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0" i="0" u="none" strike="noStrike" baseline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Inference less than one fifth of a second for a typical image</a:t>
            </a:r>
            <a:endParaRPr lang="zh-CN" alt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421641" y="158442"/>
            <a:ext cx="9348717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总结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5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13" y="471059"/>
            <a:ext cx="11087104" cy="55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4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090064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3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9" y="0"/>
            <a:ext cx="12197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421641" y="158442"/>
            <a:ext cx="9348717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 smtClean="0">
                <a:latin typeface="微软雅黑" panose="020B0503020204020204" pitchFamily="34" charset="-122"/>
              </a:rPr>
              <a:t>参考资料</a:t>
            </a:r>
            <a:endParaRPr lang="zh-CN" altLang="en-US" sz="3600" dirty="0"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6774" y="1690901"/>
            <a:ext cx="104584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smtClean="0"/>
              <a:t>[1] </a:t>
            </a:r>
            <a:r>
              <a:rPr lang="en-US" altLang="zh-CN" sz="2400" dirty="0"/>
              <a:t>Long, </a:t>
            </a:r>
            <a:r>
              <a:rPr lang="en-US" altLang="zh-CN" sz="2400" dirty="0" err="1"/>
              <a:t>Shelhamer</a:t>
            </a:r>
            <a:r>
              <a:rPr lang="en-US" altLang="zh-CN" sz="2400" dirty="0"/>
              <a:t>, and Darrell, “Fully Convolutional Networks for </a:t>
            </a:r>
            <a:r>
              <a:rPr lang="en-US" altLang="zh-CN" sz="2400" dirty="0" smtClean="0"/>
              <a:t>Semantic Segmentation</a:t>
            </a:r>
            <a:r>
              <a:rPr lang="en-US" altLang="zh-CN" sz="2400" dirty="0"/>
              <a:t>”, CVPR </a:t>
            </a:r>
            <a:r>
              <a:rPr lang="en-US" altLang="zh-CN" sz="2400" dirty="0" smtClean="0"/>
              <a:t>2015.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smtClean="0"/>
              <a:t>[2] </a:t>
            </a:r>
            <a:r>
              <a:rPr lang="nn-NO" altLang="zh-CN" sz="2400" dirty="0"/>
              <a:t>Fei-Fei Li &amp; Andrej Karpathy &amp; Justin </a:t>
            </a:r>
            <a:r>
              <a:rPr lang="nn-NO" altLang="zh-CN" sz="2400" dirty="0" smtClean="0"/>
              <a:t>Johnson, </a:t>
            </a:r>
            <a:r>
              <a:rPr lang="en-US" altLang="zh-CN" sz="2400" dirty="0"/>
              <a:t>Lecture </a:t>
            </a:r>
            <a:r>
              <a:rPr lang="en-US" altLang="zh-CN" sz="2400" dirty="0" smtClean="0"/>
              <a:t>13: Segmentation </a:t>
            </a:r>
            <a:r>
              <a:rPr lang="en-US" altLang="zh-CN" sz="2400" dirty="0"/>
              <a:t>and </a:t>
            </a:r>
            <a:r>
              <a:rPr lang="en-US" altLang="zh-CN" sz="2400" dirty="0" smtClean="0"/>
              <a:t>Attention. (PPT)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smtClean="0"/>
              <a:t>[3] </a:t>
            </a:r>
            <a:r>
              <a:rPr lang="en-US" altLang="zh-CN" sz="2400" dirty="0"/>
              <a:t>Gordon </a:t>
            </a:r>
            <a:r>
              <a:rPr lang="en-US" altLang="zh-CN" sz="2400" dirty="0" smtClean="0"/>
              <a:t>Christie. Fully Convolutional Networks for Semantic Segmentation. (PPT)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332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Net for Real-Time Semantic Segmentation on High-Resolution Imag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64024"/>
            <a:ext cx="12201098" cy="6100549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00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" y="1685402"/>
            <a:ext cx="10695641" cy="4169487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152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convnets</a:t>
            </a:r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perform classification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2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152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R-CNN </a:t>
            </a:r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does detection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1" y="1992572"/>
            <a:ext cx="10728949" cy="348017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2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2" y="1033214"/>
            <a:ext cx="11298904" cy="42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2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152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 classification network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74" y="1518735"/>
            <a:ext cx="10828738" cy="291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3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39" y="1479960"/>
            <a:ext cx="8903148" cy="283429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152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becoming fully convolutional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31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0" y="1434403"/>
            <a:ext cx="11899714" cy="288838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0029-434B-422D-8394-136286F59A7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152650" y="140539"/>
            <a:ext cx="7886700" cy="82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b="1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upsampling</a:t>
            </a:r>
            <a:r>
              <a:rPr lang="en-US" altLang="zh-CN" sz="4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sz="4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output</a:t>
            </a:r>
            <a:endParaRPr lang="zh-CN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13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</TotalTime>
  <Words>522</Words>
  <Application>Microsoft Office PowerPoint</Application>
  <PresentationFormat>宽屏</PresentationFormat>
  <Paragraphs>98</Paragraphs>
  <Slides>25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Malgun Gothic</vt:lpstr>
      <vt:lpstr>宋体</vt:lpstr>
      <vt:lpstr>微软雅黑</vt:lpstr>
      <vt:lpstr>Arial</vt:lpstr>
      <vt:lpstr>Calibri</vt:lpstr>
      <vt:lpstr>Calibri Light</vt:lpstr>
      <vt:lpstr>Cambria Math</vt:lpstr>
      <vt:lpstr>Wingdings</vt:lpstr>
      <vt:lpstr>Office 主题</vt:lpstr>
      <vt:lpstr>Fully Convolutional Networks for Semantic Segmentation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田滨</dc:creator>
  <cp:lastModifiedBy>田滨</cp:lastModifiedBy>
  <cp:revision>28</cp:revision>
  <dcterms:created xsi:type="dcterms:W3CDTF">2017-06-15T13:10:56Z</dcterms:created>
  <dcterms:modified xsi:type="dcterms:W3CDTF">2017-06-16T08:11:54Z</dcterms:modified>
</cp:coreProperties>
</file>